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71" r:id="rId8"/>
    <p:sldId id="267" r:id="rId9"/>
    <p:sldId id="269" r:id="rId10"/>
    <p:sldId id="268" r:id="rId11"/>
    <p:sldId id="270" r:id="rId1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564" y="-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021E-5667-48F9-8E8A-348B2D8FC436}" type="datetimeFigureOut">
              <a:rPr lang="en-GB" smtClean="0"/>
              <a:t>23/12/2016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52A6-26C1-4506-A5B9-3667D0DCC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65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021E-5667-48F9-8E8A-348B2D8FC436}" type="datetimeFigureOut">
              <a:rPr lang="en-GB" smtClean="0"/>
              <a:t>23/12/2016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52A6-26C1-4506-A5B9-3667D0DCC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625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021E-5667-48F9-8E8A-348B2D8FC436}" type="datetimeFigureOut">
              <a:rPr lang="en-GB" smtClean="0"/>
              <a:t>23/12/2016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52A6-26C1-4506-A5B9-3667D0DCC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947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021E-5667-48F9-8E8A-348B2D8FC436}" type="datetimeFigureOut">
              <a:rPr lang="en-GB" smtClean="0"/>
              <a:t>23/12/2016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52A6-26C1-4506-A5B9-3667D0DCC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72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021E-5667-48F9-8E8A-348B2D8FC436}" type="datetimeFigureOut">
              <a:rPr lang="en-GB" smtClean="0"/>
              <a:t>23/12/2016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52A6-26C1-4506-A5B9-3667D0DCC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32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021E-5667-48F9-8E8A-348B2D8FC436}" type="datetimeFigureOut">
              <a:rPr lang="en-GB" smtClean="0"/>
              <a:t>23/12/2016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52A6-26C1-4506-A5B9-3667D0DCC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699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021E-5667-48F9-8E8A-348B2D8FC436}" type="datetimeFigureOut">
              <a:rPr lang="en-GB" smtClean="0"/>
              <a:t>23/12/2016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52A6-26C1-4506-A5B9-3667D0DCC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23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021E-5667-48F9-8E8A-348B2D8FC436}" type="datetimeFigureOut">
              <a:rPr lang="en-GB" smtClean="0"/>
              <a:t>23/12/2016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52A6-26C1-4506-A5B9-3667D0DCC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213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021E-5667-48F9-8E8A-348B2D8FC436}" type="datetimeFigureOut">
              <a:rPr lang="en-GB" smtClean="0"/>
              <a:t>23/12/2016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52A6-26C1-4506-A5B9-3667D0DCC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389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021E-5667-48F9-8E8A-348B2D8FC436}" type="datetimeFigureOut">
              <a:rPr lang="en-GB" smtClean="0"/>
              <a:t>23/12/2016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52A6-26C1-4506-A5B9-3667D0DCC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572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021E-5667-48F9-8E8A-348B2D8FC436}" type="datetimeFigureOut">
              <a:rPr lang="en-GB" smtClean="0"/>
              <a:t>23/12/2016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52A6-26C1-4506-A5B9-3667D0DCC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746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1021E-5667-48F9-8E8A-348B2D8FC436}" type="datetimeFigureOut">
              <a:rPr lang="en-GB" smtClean="0"/>
              <a:t>23/12/2016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052A6-26C1-4506-A5B9-3667D0DCC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719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cbi.nlm.nih.gov/pmc/articles/PMC5111772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556792"/>
            <a:ext cx="7560840" cy="2523728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chemeClr val="bg1"/>
                </a:solidFill>
                <a:latin typeface="GoudyOlSt BT" panose="02020502050305020303" pitchFamily="18" charset="0"/>
              </a:rPr>
              <a:t>Dear NHS: how changing your advice on weight loss targets could double patients’ success rates</a:t>
            </a:r>
          </a:p>
        </p:txBody>
      </p:sp>
    </p:spTree>
    <p:extLst>
      <p:ext uri="{BB962C8B-B14F-4D97-AF65-F5344CB8AC3E}">
        <p14:creationId xmlns:p14="http://schemas.microsoft.com/office/powerpoint/2010/main" val="428731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When it comes to weight loss, patients should: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  <a:latin typeface="Helvetica" panose="020B0504020202030204" pitchFamily="34" charset="0"/>
            </a:endParaRPr>
          </a:p>
          <a:p>
            <a:pPr marL="0" indent="0">
              <a:buNone/>
            </a:pPr>
            <a:r>
              <a:rPr lang="en-GB" sz="2000" i="1" dirty="0">
                <a:solidFill>
                  <a:schemeClr val="bg1"/>
                </a:solidFill>
                <a:latin typeface="Helvetica" panose="020B0504020202030204" pitchFamily="34" charset="0"/>
              </a:rPr>
              <a:t>“Shoot for the moon, as even if they </a:t>
            </a:r>
            <a:r>
              <a:rPr lang="en-GB" sz="2000" i="1" dirty="0" smtClean="0">
                <a:solidFill>
                  <a:schemeClr val="bg1"/>
                </a:solidFill>
                <a:latin typeface="Helvetica" panose="020B0504020202030204" pitchFamily="34" charset="0"/>
              </a:rPr>
              <a:t>miss, </a:t>
            </a:r>
            <a:r>
              <a:rPr lang="en-GB" sz="2000" i="1" dirty="0">
                <a:solidFill>
                  <a:schemeClr val="bg1"/>
                </a:solidFill>
                <a:latin typeface="Helvetica" panose="020B0504020202030204" pitchFamily="34" charset="0"/>
              </a:rPr>
              <a:t>they’ll land among the stars”</a:t>
            </a:r>
          </a:p>
          <a:p>
            <a:pPr marL="0" indent="0">
              <a:buNone/>
            </a:pPr>
            <a:endParaRPr lang="en-GB" sz="2800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42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Thank you for reading.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  <a:latin typeface="Helvetica" panose="020B0504020202030204" pitchFamily="34" charset="0"/>
            </a:endParaRPr>
          </a:p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You can see the full results of the study in the Journal of Human Nutrition and Dietetics:</a:t>
            </a:r>
          </a:p>
          <a:p>
            <a:pPr marL="0" indent="0">
              <a:buNone/>
            </a:pPr>
            <a:endParaRPr lang="en-GB" sz="2000" dirty="0">
              <a:latin typeface="Helvetica" panose="020B0504020202030204" pitchFamily="34" charset="0"/>
            </a:endParaRPr>
          </a:p>
          <a:p>
            <a:pPr marL="0" indent="0">
              <a:buNone/>
            </a:pPr>
            <a:r>
              <a:rPr lang="en-GB" sz="2000" u="sng" dirty="0">
                <a:latin typeface="Helvetica" panose="020B0504020202030204" pitchFamily="34" charset="0"/>
                <a:hlinkClick r:id="rId2"/>
              </a:rPr>
              <a:t>https://www.ncbi.nlm.nih.gov/pmc/articles/PMC5111772/</a:t>
            </a:r>
            <a:r>
              <a:rPr lang="en-GB" sz="2000" dirty="0">
                <a:latin typeface="Helvetica" panose="020B0504020202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9857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2348880"/>
            <a:ext cx="6923112" cy="39212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You recommend a ‘realistic’ weight loss target of 5-10% body weight</a:t>
            </a:r>
          </a:p>
        </p:txBody>
      </p:sp>
    </p:spTree>
    <p:extLst>
      <p:ext uri="{BB962C8B-B14F-4D97-AF65-F5344CB8AC3E}">
        <p14:creationId xmlns:p14="http://schemas.microsoft.com/office/powerpoint/2010/main" val="42225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628800"/>
            <a:ext cx="7704856" cy="44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You may worry ambitious targets increase the risk of patients feeling like they failed, leading to:</a:t>
            </a:r>
            <a:b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</a:b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 </a:t>
            </a:r>
          </a:p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-disappointment</a:t>
            </a:r>
          </a:p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-decreased effort</a:t>
            </a:r>
          </a:p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-relapse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  <a:latin typeface="Helvetica" panose="020B0504020202030204" pitchFamily="34" charset="0"/>
            </a:endParaRP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  <a:latin typeface="Helvetica" panose="020B0504020202030204" pitchFamily="34" charset="0"/>
            </a:endParaRPr>
          </a:p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And we understand that.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68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988840"/>
            <a:ext cx="7488832" cy="34172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A new study looked at the weight loss targets of:</a:t>
            </a:r>
          </a:p>
          <a:p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 24,457 Slimming World members </a:t>
            </a:r>
          </a:p>
          <a:p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All accessing weekly support</a:t>
            </a:r>
          </a:p>
          <a:p>
            <a:r>
              <a:rPr lang="en-GB" sz="2000" dirty="0" smtClean="0">
                <a:solidFill>
                  <a:schemeClr val="bg1"/>
                </a:solidFill>
                <a:latin typeface="Helvetica" panose="020B0504020202030204" pitchFamily="34" charset="0"/>
              </a:rPr>
              <a:t>All with a BMI </a:t>
            </a: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of &gt;30kg/m²</a:t>
            </a:r>
          </a:p>
        </p:txBody>
      </p:sp>
    </p:spTree>
    <p:extLst>
      <p:ext uri="{BB962C8B-B14F-4D97-AF65-F5344CB8AC3E}">
        <p14:creationId xmlns:p14="http://schemas.microsoft.com/office/powerpoint/2010/main" val="428486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6446520" cy="4351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It found…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  <a:latin typeface="Helvetica" panose="020B0504020202030204" pitchFamily="34" charset="0"/>
            </a:endParaRPr>
          </a:p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Setting a target increased </a:t>
            </a:r>
            <a:r>
              <a:rPr lang="en-GB" sz="2000" dirty="0" err="1">
                <a:solidFill>
                  <a:schemeClr val="bg1"/>
                </a:solidFill>
                <a:latin typeface="Helvetica" panose="020B0504020202030204" pitchFamily="34" charset="0"/>
              </a:rPr>
              <a:t>slimmers’</a:t>
            </a: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 chances of losing 10% at 12 </a:t>
            </a:r>
            <a:r>
              <a:rPr lang="en-GB" sz="2000" dirty="0" smtClean="0">
                <a:solidFill>
                  <a:schemeClr val="bg1"/>
                </a:solidFill>
                <a:latin typeface="Helvetica" panose="020B0504020202030204" pitchFamily="34" charset="0"/>
              </a:rPr>
              <a:t>months, </a:t>
            </a:r>
            <a:r>
              <a:rPr lang="en-GB" sz="2000" b="1" dirty="0">
                <a:solidFill>
                  <a:schemeClr val="bg1"/>
                </a:solidFill>
                <a:latin typeface="Helvetica" panose="020B0504020202030204" pitchFamily="34" charset="0"/>
              </a:rPr>
              <a:t>tenfold!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  <a:latin typeface="Helvetica" panose="020B0504020202030204" pitchFamily="34" charset="0"/>
            </a:endParaRPr>
          </a:p>
          <a:p>
            <a:pPr marL="0" indent="0">
              <a:buNone/>
            </a:pPr>
            <a:r>
              <a:rPr lang="en-GB" sz="2000" dirty="0" smtClean="0">
                <a:solidFill>
                  <a:schemeClr val="bg1"/>
                </a:solidFill>
                <a:latin typeface="Helvetica" panose="020B0504020202030204" pitchFamily="34" charset="0"/>
              </a:rPr>
              <a:t>So it’s </a:t>
            </a:r>
            <a:r>
              <a:rPr lang="en-GB" sz="2000" b="1" dirty="0">
                <a:solidFill>
                  <a:schemeClr val="bg1"/>
                </a:solidFill>
                <a:latin typeface="Helvetica" panose="020B0504020202030204" pitchFamily="34" charset="0"/>
              </a:rPr>
              <a:t>great</a:t>
            </a: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 that you encourage patients to set a  target.</a:t>
            </a:r>
            <a:r>
              <a:rPr lang="en-GB" dirty="0">
                <a:solidFill>
                  <a:schemeClr val="bg1"/>
                </a:solidFill>
              </a:rPr>
              <a:t/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sz="1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sz="1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38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7560840" cy="4351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smtClean="0">
                <a:solidFill>
                  <a:schemeClr val="bg1"/>
                </a:solidFill>
                <a:latin typeface="Helvetica" panose="020B0504020202030204" pitchFamily="34" charset="0"/>
              </a:rPr>
              <a:t>And </a:t>
            </a: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it also found…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  <a:latin typeface="Helvetica" panose="020B0504020202030204" pitchFamily="34" charset="0"/>
            </a:endParaRPr>
          </a:p>
          <a:p>
            <a:pPr marL="0" indent="0">
              <a:buNone/>
            </a:pPr>
            <a:r>
              <a:rPr lang="en-GB" sz="2000" dirty="0" err="1" smtClean="0">
                <a:solidFill>
                  <a:schemeClr val="bg1"/>
                </a:solidFill>
                <a:latin typeface="Helvetica" panose="020B0504020202030204" pitchFamily="34" charset="0"/>
              </a:rPr>
              <a:t>Slimmers</a:t>
            </a:r>
            <a:r>
              <a:rPr lang="en-GB" sz="2000" dirty="0" smtClean="0">
                <a:solidFill>
                  <a:schemeClr val="bg1"/>
                </a:solidFill>
                <a:latin typeface="Helvetica" panose="020B0504020202030204" pitchFamily="34" charset="0"/>
              </a:rPr>
              <a:t> who </a:t>
            </a: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set an </a:t>
            </a:r>
            <a:r>
              <a:rPr lang="en-GB" sz="2000" b="1" dirty="0">
                <a:solidFill>
                  <a:schemeClr val="bg1"/>
                </a:solidFill>
                <a:latin typeface="Helvetica" panose="020B0504020202030204" pitchFamily="34" charset="0"/>
              </a:rPr>
              <a:t>ambitious </a:t>
            </a: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target 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  <a:latin typeface="Helvetica" panose="020B0504020202030204" pitchFamily="34" charset="0"/>
            </a:endParaRPr>
          </a:p>
          <a:p>
            <a:pPr marL="0" indent="0">
              <a:buNone/>
            </a:pPr>
            <a:r>
              <a:rPr lang="en-GB" sz="2000" dirty="0" smtClean="0">
                <a:solidFill>
                  <a:schemeClr val="bg1"/>
                </a:solidFill>
                <a:latin typeface="Helvetica" panose="020B0504020202030204" pitchFamily="34" charset="0"/>
              </a:rPr>
              <a:t>lose </a:t>
            </a: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nearly </a:t>
            </a:r>
            <a:r>
              <a:rPr lang="en-GB" sz="2000" b="1" dirty="0">
                <a:solidFill>
                  <a:schemeClr val="bg1"/>
                </a:solidFill>
                <a:latin typeface="Helvetica" panose="020B0504020202030204" pitchFamily="34" charset="0"/>
              </a:rPr>
              <a:t>double</a:t>
            </a: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 </a:t>
            </a:r>
            <a:r>
              <a:rPr lang="en-GB" sz="2000" dirty="0" smtClean="0">
                <a:solidFill>
                  <a:schemeClr val="bg1"/>
                </a:solidFill>
                <a:latin typeface="Helvetica" panose="020B0504020202030204" pitchFamily="34" charset="0"/>
              </a:rPr>
              <a:t>– </a:t>
            </a: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19% body weight vs 11%!</a:t>
            </a:r>
          </a:p>
        </p:txBody>
      </p:sp>
    </p:spTree>
    <p:extLst>
      <p:ext uri="{BB962C8B-B14F-4D97-AF65-F5344CB8AC3E}">
        <p14:creationId xmlns:p14="http://schemas.microsoft.com/office/powerpoint/2010/main" val="208472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smtClean="0">
                <a:solidFill>
                  <a:schemeClr val="bg1"/>
                </a:solidFill>
                <a:latin typeface="Helvetica" panose="020B0504020202030204" pitchFamily="34" charset="0"/>
              </a:rPr>
              <a:t>The </a:t>
            </a: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more ambitious a person’s target the more weight they lose</a:t>
            </a:r>
          </a:p>
          <a:p>
            <a:pPr marL="0" indent="0">
              <a:buNone/>
            </a:pPr>
            <a:r>
              <a:rPr lang="en-GB" sz="2000" i="1" dirty="0"/>
              <a:t>“Shoot for the moon, as even if they </a:t>
            </a:r>
            <a:r>
              <a:rPr lang="en-GB" sz="2000" i="1" dirty="0" smtClean="0"/>
              <a:t>miss, </a:t>
            </a:r>
            <a:r>
              <a:rPr lang="en-GB" sz="2000" i="1" dirty="0"/>
              <a:t>they’ll land among the stars”</a:t>
            </a:r>
          </a:p>
          <a:p>
            <a:pPr marL="0" indent="0">
              <a:buNone/>
            </a:pPr>
            <a:endParaRPr lang="en-GB" sz="2800" i="1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040606" y="2632869"/>
          <a:ext cx="6257925" cy="2743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9065"/>
                <a:gridCol w="3578860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Level of target set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Mean weight loss over 12 months</a:t>
                      </a:r>
                      <a:endParaRPr lang="en-GB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No target set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10%</a:t>
                      </a:r>
                      <a:endParaRPr lang="en-GB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Modest target set (less than 10%)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11%</a:t>
                      </a:r>
                      <a:endParaRPr lang="en-GB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Medium target (10-16%)</a:t>
                      </a:r>
                      <a:endParaRPr lang="en-GB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11%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Higher medium target (16%-21%)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14%</a:t>
                      </a:r>
                      <a:endParaRPr lang="en-GB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Stretching target (21-26%)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16%</a:t>
                      </a:r>
                      <a:endParaRPr lang="en-GB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Ambitious target (27%+)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19%</a:t>
                      </a:r>
                      <a:endParaRPr lang="en-GB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39813" y="26336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27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72816"/>
            <a:ext cx="7920880" cy="492941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2200" dirty="0">
                <a:solidFill>
                  <a:schemeClr val="bg1"/>
                </a:solidFill>
                <a:latin typeface="Helvetica" panose="020B0504020202030204" pitchFamily="34" charset="0"/>
              </a:rPr>
              <a:t>This study suggests:</a:t>
            </a:r>
          </a:p>
          <a:p>
            <a:pPr marL="0" indent="0">
              <a:buNone/>
            </a:pPr>
            <a:endParaRPr lang="en-GB" sz="2200" dirty="0">
              <a:solidFill>
                <a:schemeClr val="bg1"/>
              </a:solidFill>
              <a:latin typeface="Helvetica" panose="020B0504020202030204" pitchFamily="34" charset="0"/>
            </a:endParaRPr>
          </a:p>
          <a:p>
            <a:pPr marL="0" indent="0">
              <a:buNone/>
            </a:pPr>
            <a:r>
              <a:rPr lang="en-GB" sz="2200" dirty="0">
                <a:solidFill>
                  <a:schemeClr val="bg1"/>
                </a:solidFill>
                <a:latin typeface="Helvetica" panose="020B0504020202030204" pitchFamily="34" charset="0"/>
              </a:rPr>
              <a:t>-Weight loss targets are good!</a:t>
            </a:r>
          </a:p>
          <a:p>
            <a:pPr marL="0" indent="0">
              <a:buNone/>
            </a:pPr>
            <a:endParaRPr lang="en-GB" sz="2200" dirty="0">
              <a:solidFill>
                <a:schemeClr val="bg1"/>
              </a:solidFill>
              <a:latin typeface="Helvetica" panose="020B0504020202030204" pitchFamily="34" charset="0"/>
            </a:endParaRPr>
          </a:p>
          <a:p>
            <a:pPr marL="0" indent="0">
              <a:buNone/>
            </a:pPr>
            <a:r>
              <a:rPr lang="en-GB" sz="2200" dirty="0">
                <a:solidFill>
                  <a:schemeClr val="bg1"/>
                </a:solidFill>
                <a:latin typeface="Helvetica" panose="020B0504020202030204" pitchFamily="34" charset="0"/>
              </a:rPr>
              <a:t>-And </a:t>
            </a:r>
            <a:r>
              <a:rPr lang="en-GB" sz="2200" b="1" dirty="0">
                <a:solidFill>
                  <a:schemeClr val="bg1"/>
                </a:solidFill>
                <a:latin typeface="Helvetica" panose="020B0504020202030204" pitchFamily="34" charset="0"/>
              </a:rPr>
              <a:t>ambitious</a:t>
            </a:r>
            <a:r>
              <a:rPr lang="en-GB" sz="2200" dirty="0">
                <a:solidFill>
                  <a:schemeClr val="bg1"/>
                </a:solidFill>
                <a:latin typeface="Helvetica" panose="020B0504020202030204" pitchFamily="34" charset="0"/>
              </a:rPr>
              <a:t> weight loss targets, together with support to achieve them, are even better!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/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/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/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/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18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770485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What can the NHS do with this information?</a:t>
            </a:r>
            <a:b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</a:br>
            <a:endParaRPr lang="en-GB" sz="2000" dirty="0">
              <a:solidFill>
                <a:schemeClr val="bg1"/>
              </a:solidFill>
              <a:latin typeface="Helvetica" panose="020B050402020203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Encourage patients to set their own personal target and get support to achieve successful weight loss</a:t>
            </a:r>
            <a:b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</a:br>
            <a:endParaRPr lang="en-GB" sz="2000" dirty="0">
              <a:solidFill>
                <a:schemeClr val="bg1"/>
              </a:solidFill>
              <a:latin typeface="Helvetica" panose="020B050402020203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Ask patients what their </a:t>
            </a:r>
            <a:r>
              <a:rPr lang="en-GB" sz="2000" b="1" dirty="0">
                <a:solidFill>
                  <a:schemeClr val="bg1"/>
                </a:solidFill>
                <a:latin typeface="Helvetica" panose="020B0504020202030204" pitchFamily="34" charset="0"/>
              </a:rPr>
              <a:t>dream</a:t>
            </a: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 weight is (avoid restricting them to a 5-10% weight loss)</a:t>
            </a:r>
            <a:b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</a:br>
            <a:endParaRPr lang="en-GB" sz="2000" dirty="0">
              <a:solidFill>
                <a:schemeClr val="bg1"/>
              </a:solidFill>
              <a:latin typeface="Helvetica" panose="020B050402020203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000" dirty="0">
                <a:solidFill>
                  <a:schemeClr val="bg1"/>
                </a:solidFill>
                <a:latin typeface="Helvetica" panose="020B0504020202030204" pitchFamily="34" charset="0"/>
              </a:rPr>
              <a:t>Signpost them to evidence-based support to help them reach their dream weight</a:t>
            </a:r>
          </a:p>
        </p:txBody>
      </p:sp>
    </p:spTree>
    <p:extLst>
      <p:ext uri="{BB962C8B-B14F-4D97-AF65-F5344CB8AC3E}">
        <p14:creationId xmlns:p14="http://schemas.microsoft.com/office/powerpoint/2010/main" val="58307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13583</TotalTime>
  <Words>298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Dear NHS: how changing your advice on weight loss targets could double patients’ success rates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Slimming World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slimmers should reach for the stars…</dc:title>
  <dc:creator>Leigh Greenwood</dc:creator>
  <cp:lastModifiedBy>Leigh Greenwood</cp:lastModifiedBy>
  <cp:revision>41</cp:revision>
  <cp:lastPrinted>2016-12-21T14:15:50Z</cp:lastPrinted>
  <dcterms:created xsi:type="dcterms:W3CDTF">2016-11-22T16:02:41Z</dcterms:created>
  <dcterms:modified xsi:type="dcterms:W3CDTF">2016-12-23T15:54:54Z</dcterms:modified>
</cp:coreProperties>
</file>